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2"/>
  </p:notesMasterIdLst>
  <p:sldIdLst>
    <p:sldId id="287" r:id="rId2"/>
    <p:sldId id="285" r:id="rId3"/>
    <p:sldId id="282" r:id="rId4"/>
    <p:sldId id="291" r:id="rId5"/>
    <p:sldId id="292" r:id="rId6"/>
    <p:sldId id="286" r:id="rId7"/>
    <p:sldId id="293" r:id="rId8"/>
    <p:sldId id="294" r:id="rId9"/>
    <p:sldId id="290" r:id="rId10"/>
    <p:sldId id="281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CC"/>
    <a:srgbClr val="FF99FF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11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EDCFCD-5621-47C0-80F6-6604972BC7EA}" type="datetimeFigureOut">
              <a:rPr lang="ru-RU" smtClean="0"/>
              <a:pPr/>
              <a:t>12.07.2019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A24B18-F748-4E64-9272-659F2B5B4D1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4770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12.07.2019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12.07.2019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12.07.2019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12.07.2019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12.07.2019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12.07.2019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12.07.2019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12.07.2019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72008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Адаптация к школе</a:t>
            </a:r>
            <a:endParaRPr lang="ru-RU" dirty="0"/>
          </a:p>
        </p:txBody>
      </p:sp>
      <p:pic>
        <p:nvPicPr>
          <p:cNvPr id="23554" name="Picture 2" descr="C:\Users\gigiena\Desktop\Попова\здоровье школьника\Лекции\адаптация легкая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996952"/>
            <a:ext cx="2781473" cy="1828797"/>
          </a:xfrm>
          <a:prstGeom prst="rect">
            <a:avLst/>
          </a:prstGeom>
          <a:noFill/>
        </p:spPr>
      </p:pic>
      <p:pic>
        <p:nvPicPr>
          <p:cNvPr id="23555" name="Picture 3" descr="C:\Users\gigiena\Desktop\Попова\здоровье школьника\Лекции\адаптация средняя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4" y="5013176"/>
            <a:ext cx="1650479" cy="1693341"/>
          </a:xfrm>
          <a:prstGeom prst="rect">
            <a:avLst/>
          </a:prstGeom>
          <a:noFill/>
        </p:spPr>
      </p:pic>
      <p:pic>
        <p:nvPicPr>
          <p:cNvPr id="23556" name="Picture 4" descr="C:\Users\gigiena\Desktop\Попова\здоровье школьника\Лекции\адаптация тяжелая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64088" y="2842688"/>
            <a:ext cx="3024336" cy="2013343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611560" y="2348880"/>
            <a:ext cx="7776864" cy="400110"/>
          </a:xfrm>
          <a:prstGeom prst="rect">
            <a:avLst/>
          </a:prstGeom>
          <a:solidFill>
            <a:srgbClr val="FF99FF"/>
          </a:solidFill>
          <a:ln>
            <a:solidFill>
              <a:srgbClr val="FF66FF"/>
            </a:solidFill>
          </a:ln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Новый вид деятельности - учебный (раньше – игровой)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611560" y="1340768"/>
            <a:ext cx="7848872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66CC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Новые условия (особенности режима дня, общения со сверстниками, учителями)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657600"/>
            <a:ext cx="8382000" cy="762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4000" b="1" smtClean="0"/>
              <a:t>                Благодарю за внимание</a:t>
            </a:r>
            <a:r>
              <a:rPr lang="ru-RU" sz="4000" smtClean="0"/>
              <a:t> !</a:t>
            </a:r>
            <a:br>
              <a:rPr lang="ru-RU" sz="4000" smtClean="0"/>
            </a:br>
            <a:endParaRPr lang="ru-RU" sz="4000" smtClean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609600"/>
          </a:xfrm>
        </p:spPr>
        <p:txBody>
          <a:bodyPr>
            <a:normAutofit fontScale="92500" lnSpcReduction="20000"/>
          </a:bodyPr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ru-RU" sz="4400" smtClean="0">
                <a:solidFill>
                  <a:srgbClr val="FF9933"/>
                </a:solidFill>
              </a:rPr>
              <a:t>Будьте счастливы и здоровы!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72008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Адаптация к школе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980728"/>
            <a:ext cx="777686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это процесс привыкания к новым школьным условиям</a:t>
            </a:r>
          </a:p>
          <a:p>
            <a:pPr algn="ctr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39552" y="1628800"/>
            <a:ext cx="2664296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Легкая адаптация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860032" y="1700808"/>
            <a:ext cx="3888432" cy="12024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Б</a:t>
            </a:r>
            <a:r>
              <a:rPr lang="ru-RU" dirty="0" smtClean="0"/>
              <a:t>ыстро вливаются в коллектив, осваиваются в школе, приобретают новых друзей, легко учатся</a:t>
            </a:r>
            <a:endParaRPr lang="ru-RU" dirty="0"/>
          </a:p>
        </p:txBody>
      </p:sp>
      <p:sp>
        <p:nvSpPr>
          <p:cNvPr id="9" name="Стрелка вправо 8"/>
          <p:cNvSpPr/>
          <p:nvPr/>
        </p:nvSpPr>
        <p:spPr>
          <a:xfrm>
            <a:off x="3563888" y="184482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539552" y="3284984"/>
            <a:ext cx="2664296" cy="10584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Средней тяжести</a:t>
            </a:r>
            <a:endParaRPr lang="ru-RU" dirty="0"/>
          </a:p>
        </p:txBody>
      </p:sp>
      <p:sp>
        <p:nvSpPr>
          <p:cNvPr id="10" name="Стрелка вправо 9"/>
          <p:cNvSpPr/>
          <p:nvPr/>
        </p:nvSpPr>
        <p:spPr>
          <a:xfrm>
            <a:off x="3491880" y="342900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4572000" y="2996952"/>
            <a:ext cx="4392488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Н</a:t>
            </a:r>
            <a:r>
              <a:rPr lang="ru-RU" dirty="0" smtClean="0"/>
              <a:t>есоответствие  поведения  детей требованиям школы затягивается. </a:t>
            </a:r>
          </a:p>
          <a:p>
            <a:pPr algn="ctr"/>
            <a:r>
              <a:rPr lang="ru-RU" dirty="0" smtClean="0"/>
              <a:t>Дети не могут принять новую ситуацию обучения, общения с учителем, детьми, испытывают трудности и в усвоении учебной программы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39552" y="5229200"/>
            <a:ext cx="2592288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Тяжелая адаптация</a:t>
            </a:r>
            <a:endParaRPr lang="ru-RU" dirty="0"/>
          </a:p>
        </p:txBody>
      </p:sp>
      <p:sp>
        <p:nvSpPr>
          <p:cNvPr id="13" name="Стрелка вправо 12"/>
          <p:cNvSpPr/>
          <p:nvPr/>
        </p:nvSpPr>
        <p:spPr>
          <a:xfrm>
            <a:off x="3275856" y="537321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4355976" y="4869160"/>
            <a:ext cx="4680520" cy="15841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О</a:t>
            </a:r>
            <a:r>
              <a:rPr lang="ru-RU" dirty="0" smtClean="0"/>
              <a:t>тмечаются </a:t>
            </a:r>
            <a:r>
              <a:rPr lang="ru-RU" dirty="0" smtClean="0"/>
              <a:t>негативные формы поведения, резкое проявление отрицательных эмоций, дети  с большим трудом усваивают учебный материал 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72008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Адаптация к школе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980728"/>
            <a:ext cx="777686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Признаки проблем адаптации у ребенка</a:t>
            </a:r>
          </a:p>
          <a:p>
            <a:pPr algn="ctr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67544" y="2204864"/>
            <a:ext cx="8136904" cy="26642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Tx/>
              <a:buChar char="-"/>
            </a:pPr>
            <a:r>
              <a:rPr lang="ru-RU" sz="2400" dirty="0" smtClean="0"/>
              <a:t> жалобы </a:t>
            </a:r>
            <a:r>
              <a:rPr lang="ru-RU" sz="2400" dirty="0" smtClean="0"/>
              <a:t>ребенка на усталость, головные боли</a:t>
            </a:r>
          </a:p>
          <a:p>
            <a:pPr>
              <a:buFontTx/>
              <a:buChar char="-"/>
            </a:pPr>
            <a:r>
              <a:rPr lang="ru-RU" sz="2400" dirty="0" smtClean="0"/>
              <a:t> раздражительность</a:t>
            </a:r>
            <a:r>
              <a:rPr lang="ru-RU" sz="2400" dirty="0" smtClean="0"/>
              <a:t>, плаксивость, нарушение сна</a:t>
            </a:r>
          </a:p>
          <a:p>
            <a:pPr>
              <a:buFontTx/>
              <a:buChar char="-"/>
            </a:pPr>
            <a:r>
              <a:rPr lang="ru-RU" sz="2400" dirty="0" smtClean="0"/>
              <a:t> снижение </a:t>
            </a:r>
            <a:r>
              <a:rPr lang="ru-RU" sz="2400" dirty="0" smtClean="0"/>
              <a:t>аппетита </a:t>
            </a:r>
            <a:r>
              <a:rPr lang="ru-RU" sz="2400" dirty="0" smtClean="0"/>
              <a:t>у детей </a:t>
            </a:r>
            <a:r>
              <a:rPr lang="ru-RU" sz="2400" dirty="0" smtClean="0"/>
              <a:t>и </a:t>
            </a:r>
            <a:r>
              <a:rPr lang="ru-RU" sz="2400" dirty="0" smtClean="0"/>
              <a:t>массы </a:t>
            </a:r>
            <a:r>
              <a:rPr lang="ru-RU" sz="2400" dirty="0" smtClean="0"/>
              <a:t>тела</a:t>
            </a:r>
          </a:p>
          <a:p>
            <a:pPr>
              <a:buFontTx/>
              <a:buChar char="-"/>
            </a:pPr>
            <a:r>
              <a:rPr lang="ru-RU" sz="2400" dirty="0" smtClean="0"/>
              <a:t> трудности психологического </a:t>
            </a:r>
            <a:r>
              <a:rPr lang="ru-RU" sz="2400" dirty="0" smtClean="0"/>
              <a:t>характера (чувство </a:t>
            </a:r>
            <a:r>
              <a:rPr lang="ru-RU" sz="2400" dirty="0" smtClean="0"/>
              <a:t>страха, отрицательное отношение к учебе, учителю, неправильное представление о своих способностях и возможностях)</a:t>
            </a:r>
            <a:endParaRPr lang="ru-RU" sz="2400" dirty="0"/>
          </a:p>
        </p:txBody>
      </p:sp>
      <p:sp>
        <p:nvSpPr>
          <p:cNvPr id="10" name="Стрелка вниз 9"/>
          <p:cNvSpPr/>
          <p:nvPr/>
        </p:nvSpPr>
        <p:spPr>
          <a:xfrm>
            <a:off x="4067944" y="1556792"/>
            <a:ext cx="484632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6626" name="Picture 2" descr="C:\Users\gigiena\Desktop\Попова\здоровье школьника\Лекции\адаптация тяжелая 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2121" y="4483174"/>
            <a:ext cx="3168352" cy="23748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29600" cy="85270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Что делать? Как помочь ребенку?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389120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Необходимо рассказать учителю об особенностях характера, состояния здоровья ребенка, чтобы своевременно помочь ребенку (возможно учитель разрешит вставать с места во время урока, при выполнении заданий даст больше времени на выполнение и др.)</a:t>
            </a:r>
          </a:p>
          <a:p>
            <a:r>
              <a:rPr lang="ru-RU" dirty="0" smtClean="0"/>
              <a:t>Поговорить с ребенком «по душам» в благоприятной эмоциональной </a:t>
            </a:r>
            <a:r>
              <a:rPr lang="ru-RU" dirty="0" smtClean="0"/>
              <a:t>обстановке. </a:t>
            </a:r>
            <a:r>
              <a:rPr lang="ru-RU" dirty="0" smtClean="0"/>
              <a:t>Попытаться выяснить, что нравится в школе, а что нет.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После беседы нужно обязательно сказать, что Вы его любите!</a:t>
            </a:r>
          </a:p>
          <a:p>
            <a:r>
              <a:rPr lang="ru-RU" dirty="0" smtClean="0"/>
              <a:t>Не сравнивать своего ребенка с другими детьми.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579296" cy="852704"/>
          </a:xfrm>
        </p:spPr>
        <p:txBody>
          <a:bodyPr>
            <a:normAutofit/>
          </a:bodyPr>
          <a:lstStyle/>
          <a:p>
            <a:r>
              <a:rPr lang="ru-RU" sz="4000" dirty="0" smtClean="0"/>
              <a:t>Взаимодействие </a:t>
            </a:r>
            <a:r>
              <a:rPr lang="ru-RU" sz="4000" dirty="0" smtClean="0"/>
              <a:t>«родитель – учитель»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479776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Держите контакт с учителем (поведение ребенка в школе может отличаться от поведения дома</a:t>
            </a:r>
            <a:r>
              <a:rPr lang="ru-RU" dirty="0"/>
              <a:t>) Разговаривайте с учителем!!!</a:t>
            </a:r>
          </a:p>
          <a:p>
            <a:r>
              <a:rPr lang="ru-RU" dirty="0" smtClean="0"/>
              <a:t>Наблюдайте </a:t>
            </a:r>
            <a:r>
              <a:rPr lang="ru-RU" dirty="0" smtClean="0"/>
              <a:t>за поведением ребенка дома (во время выполнения домашних заданий, </a:t>
            </a:r>
            <a:r>
              <a:rPr lang="ru-RU" dirty="0" smtClean="0"/>
              <a:t>игр - во </a:t>
            </a:r>
            <a:r>
              <a:rPr lang="ru-RU" dirty="0" smtClean="0"/>
              <a:t>время игры ребенок проигрывает свои страхи, переживания и др</a:t>
            </a:r>
            <a:r>
              <a:rPr lang="ru-RU" dirty="0" smtClean="0"/>
              <a:t>.)</a:t>
            </a:r>
            <a:endParaRPr lang="ru-RU" dirty="0" smtClean="0"/>
          </a:p>
          <a:p>
            <a:pPr>
              <a:buNone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ВАЖНО!!! У ребенка начальной школы важное место в режиме дня продолжает занимать </a:t>
            </a:r>
            <a:r>
              <a:rPr lang="ru-RU" u="sng" dirty="0" smtClean="0">
                <a:solidFill>
                  <a:schemeClr val="accent1">
                    <a:lumMod val="75000"/>
                  </a:schemeClr>
                </a:solidFill>
              </a:rPr>
              <a:t>игровой вид деятельности.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>
                <a:solidFill>
                  <a:srgbClr val="C00000"/>
                </a:solidFill>
              </a:rPr>
              <a:t>Во время игры ребенок психологически отдыхает!</a:t>
            </a:r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C:\Users\gigiena\Desktop\Попова\здоровье школьника\Лекции\работоспостобность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7" y="1052736"/>
            <a:ext cx="4499993" cy="324036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43204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Адаптация к школе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692696"/>
            <a:ext cx="777686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Профилактика проблем адаптации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51520" y="1700808"/>
            <a:ext cx="4464496" cy="2088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i="1" dirty="0" smtClean="0"/>
              <a:t> - </a:t>
            </a:r>
            <a:r>
              <a:rPr lang="ru-RU" sz="2400" i="1" dirty="0" smtClean="0"/>
              <a:t>рациональный режим учебы </a:t>
            </a:r>
          </a:p>
          <a:p>
            <a:r>
              <a:rPr lang="ru-RU" sz="2400" i="1" dirty="0" smtClean="0"/>
              <a:t>- рациональный режим  отдыха (на воздухе, в активных играх, в движении)</a:t>
            </a:r>
          </a:p>
          <a:p>
            <a:r>
              <a:rPr lang="ru-RU" sz="2400" i="1" dirty="0" smtClean="0"/>
              <a:t>- игра</a:t>
            </a:r>
            <a:r>
              <a:rPr lang="ru-RU" sz="2400" i="1" dirty="0" smtClean="0"/>
              <a:t>!!!</a:t>
            </a:r>
          </a:p>
          <a:p>
            <a:endParaRPr lang="ru-RU" sz="2400" dirty="0"/>
          </a:p>
        </p:txBody>
      </p:sp>
      <p:sp>
        <p:nvSpPr>
          <p:cNvPr id="10" name="Стрелка вниз 9"/>
          <p:cNvSpPr/>
          <p:nvPr/>
        </p:nvSpPr>
        <p:spPr>
          <a:xfrm>
            <a:off x="4067944" y="1124744"/>
            <a:ext cx="484632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0" y="4725144"/>
            <a:ext cx="9036496" cy="201622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/>
              <a:t> </a:t>
            </a:r>
            <a:r>
              <a:rPr lang="ru-RU" sz="2000" dirty="0" smtClean="0"/>
              <a:t>-</a:t>
            </a:r>
          </a:p>
          <a:p>
            <a:r>
              <a:rPr lang="ru-RU" sz="2000" dirty="0" smtClean="0"/>
              <a:t> </a:t>
            </a:r>
            <a:r>
              <a:rPr lang="ru-RU" sz="2000" dirty="0" smtClean="0"/>
              <a:t>- Будить </a:t>
            </a:r>
            <a:r>
              <a:rPr lang="ru-RU" sz="2000" dirty="0" smtClean="0"/>
              <a:t>ребёнка в последний момент перед уходом в школу;</a:t>
            </a:r>
          </a:p>
          <a:p>
            <a:r>
              <a:rPr lang="ru-RU" sz="2000" dirty="0" smtClean="0"/>
              <a:t> - Кормить ребёнка перед школой и после неё сухой пищей, бутербродами;</a:t>
            </a:r>
          </a:p>
          <a:p>
            <a:r>
              <a:rPr lang="ru-RU" sz="2000" dirty="0" smtClean="0"/>
              <a:t> - Сразу после школьных уроков выполнять домашние задания;</a:t>
            </a:r>
          </a:p>
          <a:p>
            <a:r>
              <a:rPr lang="ru-RU" sz="2000" dirty="0" smtClean="0"/>
              <a:t> - Ждать папу и маму, чтобы начать выполнение домашних заданий;</a:t>
            </a:r>
          </a:p>
          <a:p>
            <a:r>
              <a:rPr lang="ru-RU" sz="2000" dirty="0" smtClean="0"/>
              <a:t> - Сидеть у телевизора и за компьютером, планшетом более 40-45 минут в день единовременно</a:t>
            </a:r>
            <a:r>
              <a:rPr lang="ru-RU" sz="2000" dirty="0" smtClean="0"/>
              <a:t>; </a:t>
            </a:r>
            <a:endParaRPr lang="ru-RU" sz="2000" dirty="0" smtClean="0"/>
          </a:p>
          <a:p>
            <a:pPr algn="ctr"/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4139952" y="3573016"/>
            <a:ext cx="1346448" cy="64807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НЕЛЬЗЯ</a:t>
            </a:r>
            <a:endParaRPr lang="ru-RU" dirty="0"/>
          </a:p>
        </p:txBody>
      </p:sp>
      <p:sp>
        <p:nvSpPr>
          <p:cNvPr id="13" name="Стрелка вниз 12"/>
          <p:cNvSpPr/>
          <p:nvPr/>
        </p:nvSpPr>
        <p:spPr>
          <a:xfrm>
            <a:off x="4644008" y="4221088"/>
            <a:ext cx="484632" cy="478241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Литература в помощь родителю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Книга У. Смит «Воспитание ребенка от 1 года до 10 </a:t>
            </a:r>
            <a:r>
              <a:rPr lang="ru-RU" dirty="0" smtClean="0"/>
              <a:t>лет»</a:t>
            </a: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Книга Э. </a:t>
            </a:r>
            <a:r>
              <a:rPr lang="ru-RU" dirty="0" err="1" smtClean="0"/>
              <a:t>Мазлиш</a:t>
            </a:r>
            <a:r>
              <a:rPr lang="ru-RU" dirty="0" smtClean="0"/>
              <a:t> «Как говорить, чтобы дети слушали, и как слушать, чтобы дети говорили»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Анастасия\Desktop\книга Мазлиш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907842"/>
            <a:ext cx="3384376" cy="5470436"/>
          </a:xfrm>
          <a:prstGeom prst="rect">
            <a:avLst/>
          </a:prstGeom>
          <a:noFill/>
        </p:spPr>
      </p:pic>
      <p:pic>
        <p:nvPicPr>
          <p:cNvPr id="2051" name="Picture 3" descr="C:\Users\Анастасия\Desktop\Смит-книга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7" y="659720"/>
            <a:ext cx="3384376" cy="60096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Профилактика летом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После первого класса: </a:t>
            </a:r>
            <a:r>
              <a:rPr lang="ru-RU" dirty="0" smtClean="0"/>
              <a:t>контроль зрения, состояния опорно-двигательного аппарата, хронических заболеваний</a:t>
            </a:r>
            <a:r>
              <a:rPr lang="ru-RU" dirty="0" smtClean="0"/>
              <a:t>…</a:t>
            </a:r>
            <a:endParaRPr lang="ru-RU" dirty="0" smtClean="0"/>
          </a:p>
          <a:p>
            <a:r>
              <a:rPr lang="ru-RU" dirty="0" smtClean="0"/>
              <a:t>Двигательная активность, закаливание</a:t>
            </a:r>
          </a:p>
          <a:p>
            <a:r>
              <a:rPr lang="ru-RU" dirty="0" smtClean="0"/>
              <a:t>Режим дня</a:t>
            </a:r>
          </a:p>
          <a:p>
            <a:r>
              <a:rPr lang="ru-RU" dirty="0" smtClean="0"/>
              <a:t>Питание</a:t>
            </a:r>
          </a:p>
          <a:p>
            <a:r>
              <a:rPr lang="ru-RU" dirty="0" smtClean="0"/>
              <a:t>Контроль за рабочим местом (соответствие росту)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311</TotalTime>
  <Words>495</Words>
  <Application>Microsoft Office PowerPoint</Application>
  <PresentationFormat>Экран (4:3)</PresentationFormat>
  <Paragraphs>54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Calibri</vt:lpstr>
      <vt:lpstr>Constantia</vt:lpstr>
      <vt:lpstr>Wingdings</vt:lpstr>
      <vt:lpstr>Wingdings 2</vt:lpstr>
      <vt:lpstr>Поток</vt:lpstr>
      <vt:lpstr>Адаптация к школе</vt:lpstr>
      <vt:lpstr>Адаптация к школе</vt:lpstr>
      <vt:lpstr>Адаптация к школе</vt:lpstr>
      <vt:lpstr>Что делать? Как помочь ребенку?</vt:lpstr>
      <vt:lpstr>Взаимодействие «родитель – учитель»</vt:lpstr>
      <vt:lpstr>Адаптация к школе</vt:lpstr>
      <vt:lpstr>Литература в помощь родителю</vt:lpstr>
      <vt:lpstr>Презентация PowerPoint</vt:lpstr>
      <vt:lpstr>Профилактика летом</vt:lpstr>
      <vt:lpstr>                Благодарю за внимание 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User_112</cp:lastModifiedBy>
  <cp:revision>50</cp:revision>
  <dcterms:created xsi:type="dcterms:W3CDTF">2016-03-22T07:19:42Z</dcterms:created>
  <dcterms:modified xsi:type="dcterms:W3CDTF">2019-07-12T07:47:09Z</dcterms:modified>
</cp:coreProperties>
</file>